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8"/>
  </p:notesMasterIdLst>
  <p:sldIdLst>
    <p:sldId id="256" r:id="rId2"/>
    <p:sldId id="287" r:id="rId3"/>
    <p:sldId id="257" r:id="rId4"/>
    <p:sldId id="262" r:id="rId5"/>
    <p:sldId id="258" r:id="rId6"/>
    <p:sldId id="278" r:id="rId7"/>
    <p:sldId id="279" r:id="rId8"/>
    <p:sldId id="276" r:id="rId9"/>
    <p:sldId id="281" r:id="rId10"/>
    <p:sldId id="283" r:id="rId11"/>
    <p:sldId id="284" r:id="rId12"/>
    <p:sldId id="297" r:id="rId13"/>
    <p:sldId id="296" r:id="rId14"/>
    <p:sldId id="298" r:id="rId15"/>
    <p:sldId id="288" r:id="rId16"/>
    <p:sldId id="286" r:id="rId17"/>
    <p:sldId id="289" r:id="rId18"/>
    <p:sldId id="290" r:id="rId19"/>
    <p:sldId id="295" r:id="rId20"/>
    <p:sldId id="292" r:id="rId21"/>
    <p:sldId id="300" r:id="rId22"/>
    <p:sldId id="293" r:id="rId23"/>
    <p:sldId id="291" r:id="rId24"/>
    <p:sldId id="263" r:id="rId25"/>
    <p:sldId id="299" r:id="rId26"/>
    <p:sldId id="269" r:id="rId27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Cambria Math" panose="02040503050406030204" pitchFamily="18" charset="0"/>
      <p:regular r:id="rId32"/>
    </p:embeddedFont>
    <p:embeddedFont>
      <p:font typeface="나눔스퀘어 Bold" panose="020B0600000101010101" pitchFamily="50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ABD"/>
    <a:srgbClr val="D0CECE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>
        <p:scale>
          <a:sx n="60" d="100"/>
          <a:sy n="60" d="100"/>
        </p:scale>
        <p:origin x="86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3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89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926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29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9149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3914" y="404373"/>
            <a:ext cx="437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 &amp; MATERIAL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31239-7885-4AD8-B9AB-C7CE99A671D7}"/>
              </a:ext>
            </a:extLst>
          </p:cNvPr>
          <p:cNvSpPr txBox="1"/>
          <p:nvPr/>
        </p:nvSpPr>
        <p:spPr>
          <a:xfrm>
            <a:off x="3909132" y="3044279"/>
            <a:ext cx="4373735" cy="769441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>
                    <a:lumMod val="95000"/>
                  </a:schemeClr>
                </a:solidFill>
              </a:rPr>
              <a:t>자료가공</a:t>
            </a:r>
          </a:p>
        </p:txBody>
      </p:sp>
    </p:spTree>
    <p:extLst>
      <p:ext uri="{BB962C8B-B14F-4D97-AF65-F5344CB8AC3E}">
        <p14:creationId xmlns:p14="http://schemas.microsoft.com/office/powerpoint/2010/main" val="3333996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9149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3914" y="404373"/>
            <a:ext cx="437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 &amp; MATERIAL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3" y="1099127"/>
            <a:ext cx="3871652" cy="369332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자료가공</a:t>
            </a:r>
          </a:p>
        </p:txBody>
      </p:sp>
      <p:pic>
        <p:nvPicPr>
          <p:cNvPr id="53" name="Shape 129">
            <a:extLst>
              <a:ext uri="{FF2B5EF4-FFF2-40B4-BE49-F238E27FC236}">
                <a16:creationId xmlns:a16="http://schemas.microsoft.com/office/drawing/2014/main" id="{04FB8B8F-5098-45B0-8925-D082619B3B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73923"/>
            <a:ext cx="12192000" cy="404814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CDA05F0-CCFA-4578-854A-BD11B9D5D431}"/>
              </a:ext>
            </a:extLst>
          </p:cNvPr>
          <p:cNvSpPr txBox="1"/>
          <p:nvPr/>
        </p:nvSpPr>
        <p:spPr>
          <a:xfrm>
            <a:off x="803914" y="5868852"/>
            <a:ext cx="458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노드</a:t>
            </a:r>
            <a:r>
              <a:rPr lang="en-US" altLang="ko-KR" b="1" dirty="0"/>
              <a:t>: 34</a:t>
            </a:r>
            <a:r>
              <a:rPr lang="ko-KR" altLang="en-US" b="1" dirty="0"/>
              <a:t>개</a:t>
            </a:r>
            <a:r>
              <a:rPr lang="en-US" altLang="ko-KR" b="1" dirty="0"/>
              <a:t>   -</a:t>
            </a:r>
            <a:r>
              <a:rPr lang="ko-KR" altLang="en-US" b="1" dirty="0" err="1"/>
              <a:t>엣지</a:t>
            </a:r>
            <a:r>
              <a:rPr lang="en-US" altLang="ko-KR" b="1" dirty="0"/>
              <a:t>: 764</a:t>
            </a:r>
            <a:r>
              <a:rPr lang="ko-KR" altLang="en-US" b="1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68112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9149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3914" y="404373"/>
            <a:ext cx="437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 &amp; MATERIAL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3" y="1099127"/>
            <a:ext cx="3871652" cy="369332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자료분석</a:t>
            </a:r>
          </a:p>
        </p:txBody>
      </p:sp>
      <p:pic>
        <p:nvPicPr>
          <p:cNvPr id="6" name="그림 5" descr="하늘, 연이(가) 표시된 사진&#10;&#10;매우 높은 신뢰도로 생성된 설명">
            <a:extLst>
              <a:ext uri="{FF2B5EF4-FFF2-40B4-BE49-F238E27FC236}">
                <a16:creationId xmlns:a16="http://schemas.microsoft.com/office/drawing/2014/main" id="{613E0E39-B1AE-42D7-8D55-3C575DF953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22" y="1714501"/>
            <a:ext cx="3428997" cy="3428997"/>
          </a:xfrm>
          <a:prstGeom prst="rect">
            <a:avLst/>
          </a:prstGeom>
        </p:spPr>
      </p:pic>
      <p:pic>
        <p:nvPicPr>
          <p:cNvPr id="13" name="그림 1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ACDC6237-69AB-4A46-88F7-D6538E0E4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7" t="9195" b="7775"/>
          <a:stretch/>
        </p:blipFill>
        <p:spPr>
          <a:xfrm>
            <a:off x="5754043" y="1468459"/>
            <a:ext cx="2993007" cy="5084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9444CD-DD88-44C8-BB7D-1236596EB785}"/>
              </a:ext>
            </a:extLst>
          </p:cNvPr>
          <p:cNvSpPr txBox="1"/>
          <p:nvPr/>
        </p:nvSpPr>
        <p:spPr>
          <a:xfrm>
            <a:off x="8986982" y="1468459"/>
            <a:ext cx="2521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◀ </a:t>
            </a:r>
            <a:r>
              <a:rPr lang="ko-KR" altLang="en-US" sz="1600" b="1" dirty="0"/>
              <a:t>각 노드에 위도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경로 값을 부여하여 지도 위에 나타낸 네트워크 그래프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0A049-3C98-48E2-9DD5-275B4A9ABC25}"/>
              </a:ext>
            </a:extLst>
          </p:cNvPr>
          <p:cNvSpPr txBox="1"/>
          <p:nvPr/>
        </p:nvSpPr>
        <p:spPr>
          <a:xfrm>
            <a:off x="803914" y="5389540"/>
            <a:ext cx="3407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</a:t>
            </a:r>
            <a:r>
              <a:rPr lang="en-US" altLang="ko-KR" b="1" dirty="0" err="1"/>
              <a:t>Gephi</a:t>
            </a:r>
            <a:r>
              <a:rPr lang="ko-KR" altLang="en-US" b="1" dirty="0"/>
              <a:t>에서 </a:t>
            </a:r>
            <a:r>
              <a:rPr lang="en-US" altLang="ko-KR" b="1" dirty="0" err="1"/>
              <a:t>Fruchterman</a:t>
            </a:r>
            <a:r>
              <a:rPr lang="en-US" altLang="ko-KR" b="1" dirty="0"/>
              <a:t> </a:t>
            </a:r>
            <a:r>
              <a:rPr lang="en-US" altLang="ko-KR" b="1" dirty="0" err="1"/>
              <a:t>Rinegold</a:t>
            </a:r>
            <a:r>
              <a:rPr lang="en-US" altLang="ko-KR" b="1" dirty="0"/>
              <a:t> </a:t>
            </a:r>
            <a:r>
              <a:rPr lang="ko-KR" altLang="en-US" b="1" dirty="0"/>
              <a:t>레이아웃을 사용해서 나타낸 네트워크 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12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9149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3914" y="404373"/>
            <a:ext cx="437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 &amp; MATERIAL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2" y="1099128"/>
            <a:ext cx="4373735" cy="369332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Fruchterman Reingold layout</a:t>
            </a:r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시연 영상</a:t>
            </a:r>
            <a:endParaRPr lang="ko-KR" altLang="en-US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220밖으로">
            <a:hlinkClick r:id="" action="ppaction://media"/>
            <a:extLst>
              <a:ext uri="{FF2B5EF4-FFF2-40B4-BE49-F238E27FC236}">
                <a16:creationId xmlns:a16="http://schemas.microsoft.com/office/drawing/2014/main" id="{709CAE50-ACB3-450B-A1D9-E2809598B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3290" y="1489521"/>
            <a:ext cx="6595851" cy="5140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4CB2D-B969-4BE7-B792-7C8BB7B6C337}"/>
              </a:ext>
            </a:extLst>
          </p:cNvPr>
          <p:cNvSpPr txBox="1"/>
          <p:nvPr/>
        </p:nvSpPr>
        <p:spPr>
          <a:xfrm>
            <a:off x="2470585" y="3875297"/>
            <a:ext cx="20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</a:t>
            </a:r>
            <a:r>
              <a:rPr lang="en-US" altLang="ko-KR" dirty="0"/>
              <a:t>1_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29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9149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3914" y="404373"/>
            <a:ext cx="437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 &amp; MATERIAL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2" y="1099128"/>
            <a:ext cx="4373735" cy="369332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Fruchterman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Reingold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layout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시연 영상</a:t>
            </a:r>
            <a:endParaRPr lang="ko-KR" altLang="en-US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301안으로">
            <a:hlinkClick r:id="" action="ppaction://media"/>
            <a:extLst>
              <a:ext uri="{FF2B5EF4-FFF2-40B4-BE49-F238E27FC236}">
                <a16:creationId xmlns:a16="http://schemas.microsoft.com/office/drawing/2014/main" id="{91D659E5-2AE3-428E-A512-639DA29114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2109" y="1468460"/>
            <a:ext cx="7351529" cy="5352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4D91FC-6BEC-4638-ABC3-F5548CB76B0D}"/>
              </a:ext>
            </a:extLst>
          </p:cNvPr>
          <p:cNvSpPr txBox="1"/>
          <p:nvPr/>
        </p:nvSpPr>
        <p:spPr>
          <a:xfrm>
            <a:off x="2470585" y="3875297"/>
            <a:ext cx="20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</a:t>
            </a:r>
            <a:r>
              <a:rPr lang="en-US" altLang="ko-KR" dirty="0"/>
              <a:t>2_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50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9149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3914" y="404373"/>
            <a:ext cx="437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 &amp; MATERIAL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3" y="1099127"/>
            <a:ext cx="3871652" cy="369332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자료가공</a:t>
            </a:r>
          </a:p>
        </p:txBody>
      </p:sp>
      <p:pic>
        <p:nvPicPr>
          <p:cNvPr id="8" name="Shape 139">
            <a:extLst>
              <a:ext uri="{FF2B5EF4-FFF2-40B4-BE49-F238E27FC236}">
                <a16:creationId xmlns:a16="http://schemas.microsoft.com/office/drawing/2014/main" id="{E451BC4E-A460-4BCE-BA6C-382710B0A8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6522" y="1683907"/>
            <a:ext cx="4373735" cy="47697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AD69D3-F8D2-47E5-B33F-730B83E7F46F}"/>
              </a:ext>
            </a:extLst>
          </p:cNvPr>
          <p:cNvSpPr/>
          <p:nvPr/>
        </p:nvSpPr>
        <p:spPr>
          <a:xfrm>
            <a:off x="4776119" y="1683907"/>
            <a:ext cx="624138" cy="47697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D62CD3-BA7E-4526-BFA9-DC4FABC316F8}"/>
                  </a:ext>
                </a:extLst>
              </p:cNvPr>
              <p:cNvSpPr txBox="1"/>
              <p:nvPr/>
            </p:nvSpPr>
            <p:spPr>
              <a:xfrm>
                <a:off x="5962005" y="2968104"/>
                <a:ext cx="5827224" cy="921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3200" i="1" smtClean="0">
                            <a:latin typeface="Cambria Math" panose="02040503050406030204" pitchFamily="18" charset="0"/>
                          </a:rPr>
                          <m:t>동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시</m:t>
                        </m:r>
                        <m:r>
                          <a:rPr lang="ko-KR" altLang="en-US" sz="3200" i="1" smtClean="0">
                            <a:latin typeface="Cambria Math" panose="02040503050406030204" pitchFamily="18" charset="0"/>
                          </a:rPr>
                          <m:t>간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분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ko-KR" altLang="en-US" sz="3200" i="1">
                        <a:latin typeface="+mn-ea"/>
                      </a:rPr>
                      <m:t>빈</m:t>
                    </m:r>
                  </m:oMath>
                </a14:m>
                <a:r>
                  <a:rPr lang="ko-KR" altLang="en-US" sz="3200" dirty="0">
                    <a:latin typeface="+mn-ea"/>
                  </a:rPr>
                  <a:t>도수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D62CD3-BA7E-4526-BFA9-DC4FABC31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005" y="2968104"/>
                <a:ext cx="5827224" cy="9217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3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46212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9419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9803" y="375837"/>
            <a:ext cx="8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DE861-28C7-49BF-AFB6-3D0C6258A49B}"/>
              </a:ext>
            </a:extLst>
          </p:cNvPr>
          <p:cNvSpPr txBox="1"/>
          <p:nvPr/>
        </p:nvSpPr>
        <p:spPr>
          <a:xfrm>
            <a:off x="3909132" y="3044279"/>
            <a:ext cx="4373735" cy="769441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>
                    <a:lumMod val="95000"/>
                  </a:schemeClr>
                </a:solidFill>
              </a:rPr>
              <a:t>자료적용</a:t>
            </a:r>
          </a:p>
        </p:txBody>
      </p:sp>
    </p:spTree>
    <p:extLst>
      <p:ext uri="{BB962C8B-B14F-4D97-AF65-F5344CB8AC3E}">
        <p14:creationId xmlns:p14="http://schemas.microsoft.com/office/powerpoint/2010/main" val="1054834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9419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9803" y="375837"/>
            <a:ext cx="8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4" y="1099128"/>
            <a:ext cx="4844614" cy="369324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GPS(</a:t>
            </a:r>
            <a:r>
              <a:rPr lang="ko-KR" altLang="en-US" b="1" dirty="0">
                <a:solidFill>
                  <a:schemeClr val="bg1"/>
                </a:solidFill>
              </a:rPr>
              <a:t>위도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경도값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을 적용한 네트워크 배열도</a:t>
            </a:r>
          </a:p>
        </p:txBody>
      </p:sp>
      <p:pic>
        <p:nvPicPr>
          <p:cNvPr id="2050" name="Picture 2" descr="https://lh5.googleusercontent.com/nnttOt3pjrjvDv_p6IzzbxOKB8t0stchinG8QLcQw1guoYL5UKAZJao0AuH_u2FiW0XYboj5vMspbRsnJAeYYhai4lB4JchE_ndU5xfs73-iA10vEdC9JrHdHaiedoOiF4xJRlJS8ug">
            <a:extLst>
              <a:ext uri="{FF2B5EF4-FFF2-40B4-BE49-F238E27FC236}">
                <a16:creationId xmlns:a16="http://schemas.microsoft.com/office/drawing/2014/main" id="{5B8960F1-27C2-4BA0-82BC-79E92A6AA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3" t="13649" r="15855" b="41829"/>
          <a:stretch/>
        </p:blipFill>
        <p:spPr bwMode="auto">
          <a:xfrm>
            <a:off x="4171812" y="1606968"/>
            <a:ext cx="3485212" cy="452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95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9419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9803" y="375837"/>
            <a:ext cx="8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3" y="1099130"/>
            <a:ext cx="7101431" cy="369332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220</a:t>
            </a:r>
            <a:r>
              <a:rPr lang="ko-KR" altLang="en-US" b="1" dirty="0">
                <a:solidFill>
                  <a:schemeClr val="bg1"/>
                </a:solidFill>
              </a:rPr>
              <a:t>동을 옮긴 상태의 </a:t>
            </a:r>
            <a:r>
              <a:rPr lang="en-US" altLang="ko-KR" b="1" dirty="0">
                <a:solidFill>
                  <a:schemeClr val="bg1"/>
                </a:solidFill>
              </a:rPr>
              <a:t>GPS(</a:t>
            </a:r>
            <a:r>
              <a:rPr lang="ko-KR" altLang="en-US" b="1" dirty="0">
                <a:solidFill>
                  <a:schemeClr val="bg1"/>
                </a:solidFill>
              </a:rPr>
              <a:t>위도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경도값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을 적용한 네트워크 배열도</a:t>
            </a:r>
          </a:p>
        </p:txBody>
      </p:sp>
      <p:pic>
        <p:nvPicPr>
          <p:cNvPr id="3074" name="Picture 2" descr="https://lh3.googleusercontent.com/qvT5vUR3O7ee8IiCdO86NtaXB6QwCaB2j1Sn83S7GuSncr8-zSsZJ8DDQ44ima6-HAcK4yIzpBupAYMuSZDeLBbFKpv43aalowtGuPvb0dV0Qt4vWdt11tw3bbho9irKDhNJ6ACzRvY">
            <a:extLst>
              <a:ext uri="{FF2B5EF4-FFF2-40B4-BE49-F238E27FC236}">
                <a16:creationId xmlns:a16="http://schemas.microsoft.com/office/drawing/2014/main" id="{B86920E1-3FC4-4618-88D9-123A144D9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3" t="26704" r="31613" b="39536"/>
          <a:stretch/>
        </p:blipFill>
        <p:spPr bwMode="auto">
          <a:xfrm>
            <a:off x="4422842" y="1606981"/>
            <a:ext cx="3346315" cy="452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4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12800" y="10225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 txBox="1"/>
          <p:nvPr/>
        </p:nvSpPr>
        <p:spPr>
          <a:xfrm>
            <a:off x="1803450" y="2258250"/>
            <a:ext cx="8585100" cy="23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※이 발표는 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‘서울대학교 관악캠퍼스의 </a:t>
            </a:r>
            <a:r>
              <a:rPr lang="en-US" sz="3000" b="1">
                <a:solidFill>
                  <a:srgbClr val="FFFFFF"/>
                </a:solidFill>
              </a:rPr>
              <a:t>자전캠퍼스 전환 사업</a:t>
            </a:r>
            <a:r>
              <a:rPr lang="en-US" sz="3000">
                <a:solidFill>
                  <a:srgbClr val="FFFFFF"/>
                </a:solidFill>
              </a:rPr>
              <a:t>’에 관한 가상의 </a:t>
            </a:r>
            <a:r>
              <a:rPr lang="en-US" sz="3000" b="1">
                <a:solidFill>
                  <a:srgbClr val="FFFFFF"/>
                </a:solidFill>
              </a:rPr>
              <a:t>사업설명회</a:t>
            </a:r>
            <a:r>
              <a:rPr lang="en-US" sz="3000">
                <a:solidFill>
                  <a:srgbClr val="FFFFFF"/>
                </a:solidFill>
              </a:rPr>
              <a:t>의 형식으로 진행됩니다.</a:t>
            </a:r>
            <a:endParaRPr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795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9419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9803" y="375837"/>
            <a:ext cx="8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2" y="1099127"/>
            <a:ext cx="3832937" cy="369332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Degree</a:t>
            </a:r>
            <a:r>
              <a:rPr lang="ko-KR" altLang="en-US" b="1" dirty="0">
                <a:solidFill>
                  <a:schemeClr val="bg1"/>
                </a:solidFill>
              </a:rPr>
              <a:t> 기준으로 각 노드들을 분석</a:t>
            </a:r>
          </a:p>
        </p:txBody>
      </p:sp>
      <p:pic>
        <p:nvPicPr>
          <p:cNvPr id="4098" name="Picture 2" descr="https://lh4.googleusercontent.com/TjM3f2QxEeZFKMO7-SCM_7o4bGdKhwj1xIKJVkqBuXyikePI5BvGhgAmfczlOttvGNLqgv6ppBQU1fOuCSsfOi-NVmDOJiFq8A_FFSukI6WsU7670lv2xhxb9tVzvwa_CV_aXgkzNbs">
            <a:extLst>
              <a:ext uri="{FF2B5EF4-FFF2-40B4-BE49-F238E27FC236}">
                <a16:creationId xmlns:a16="http://schemas.microsoft.com/office/drawing/2014/main" id="{0D8BCED6-AA01-45EE-BBF8-13105202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2" y="1685217"/>
            <a:ext cx="10353138" cy="348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595BB2-38AC-4C55-8B79-54A6347E6C5A}"/>
              </a:ext>
            </a:extLst>
          </p:cNvPr>
          <p:cNvSpPr txBox="1"/>
          <p:nvPr/>
        </p:nvSpPr>
        <p:spPr>
          <a:xfrm>
            <a:off x="1026521" y="5680954"/>
            <a:ext cx="54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각 </a:t>
            </a:r>
            <a:r>
              <a:rPr lang="en-US" altLang="ko-KR" b="1" dirty="0"/>
              <a:t>Degree</a:t>
            </a:r>
            <a:r>
              <a:rPr lang="ko-KR" altLang="en-US" b="1" dirty="0"/>
              <a:t>값을 기준으로 각 동을 위계적으로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936638-70A6-44F4-A84C-2553BD48BF1A}"/>
              </a:ext>
            </a:extLst>
          </p:cNvPr>
          <p:cNvSpPr/>
          <p:nvPr/>
        </p:nvSpPr>
        <p:spPr>
          <a:xfrm>
            <a:off x="9268061" y="4550733"/>
            <a:ext cx="999460" cy="3615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040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9419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9803" y="375837"/>
            <a:ext cx="8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2" y="1099130"/>
            <a:ext cx="6660068" cy="369322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Fruchterman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Reingold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layout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구현한 효율적 강의동 구성</a:t>
            </a:r>
            <a:endParaRPr lang="ko-KR" altLang="en-US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148" name="Picture 4" descr="https://lh3.googleusercontent.com/JhPfkAeDL3Ax-VANkaW9Rk_dLlxPflHxAM7E-Ml3T47__l7hgVrSbzF9ckEsrnORGNGRAJEqLjhATkP-m4JY8BiaiCUF5rVS3ntSlnPin84HpghEfFf_347n1ieGAejqoY6ufEH5woo">
            <a:extLst>
              <a:ext uri="{FF2B5EF4-FFF2-40B4-BE49-F238E27FC236}">
                <a16:creationId xmlns:a16="http://schemas.microsoft.com/office/drawing/2014/main" id="{6BCF559E-1DB0-47AE-8CE3-823B438B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07" y="1943100"/>
            <a:ext cx="4950786" cy="412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89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9419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9803" y="375837"/>
            <a:ext cx="8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3" y="1099128"/>
            <a:ext cx="5026198" cy="369322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노드의 편향된 분포에 따른 불필요한 공간 배제</a:t>
            </a:r>
          </a:p>
        </p:txBody>
      </p:sp>
      <p:pic>
        <p:nvPicPr>
          <p:cNvPr id="6146" name="Picture 2" descr="https://lh3.googleusercontent.com/qvT5vUR3O7ee8IiCdO86NtaXB6QwCaB2j1Sn83S7GuSncr8-zSsZJ8DDQ44ima6-HAcK4yIzpBupAYMuSZDeLBbFKpv43aalowtGuPvb0dV0Qt4vWdt11tw3bbho9irKDhNJ6ACzRvY">
            <a:extLst>
              <a:ext uri="{FF2B5EF4-FFF2-40B4-BE49-F238E27FC236}">
                <a16:creationId xmlns:a16="http://schemas.microsoft.com/office/drawing/2014/main" id="{D025F387-2CDE-48C8-8EE4-22895CB55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3" y="1943100"/>
            <a:ext cx="2731567" cy="412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3.googleusercontent.com/JhPfkAeDL3Ax-VANkaW9Rk_dLlxPflHxAM7E-Ml3T47__l7hgVrSbzF9ckEsrnORGNGRAJEqLjhATkP-m4JY8BiaiCUF5rVS3ntSlnPin84HpghEfFf_347n1ieGAejqoY6ufEH5woo">
            <a:extLst>
              <a:ext uri="{FF2B5EF4-FFF2-40B4-BE49-F238E27FC236}">
                <a16:creationId xmlns:a16="http://schemas.microsoft.com/office/drawing/2014/main" id="{6BCF559E-1DB0-47AE-8CE3-823B438B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59" y="1943100"/>
            <a:ext cx="4950786" cy="412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336F11-4F1B-4A60-A7EE-C067A989BECB}"/>
              </a:ext>
            </a:extLst>
          </p:cNvPr>
          <p:cNvSpPr txBox="1"/>
          <p:nvPr/>
        </p:nvSpPr>
        <p:spPr>
          <a:xfrm>
            <a:off x="4441371" y="3219110"/>
            <a:ext cx="1469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/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972906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9419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9803" y="375837"/>
            <a:ext cx="8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3" y="1099127"/>
            <a:ext cx="7584340" cy="369322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UCINET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r>
              <a:rPr lang="en-US" altLang="ko-KR" b="1" dirty="0">
                <a:solidFill>
                  <a:schemeClr val="bg1"/>
                </a:solidFill>
              </a:rPr>
              <a:t>Multi Dimensional Scaling </a:t>
            </a:r>
            <a:r>
              <a:rPr lang="ko-KR" altLang="en-US" b="1" dirty="0">
                <a:solidFill>
                  <a:schemeClr val="bg1"/>
                </a:solidFill>
              </a:rPr>
              <a:t>분석법을 통한 결과 </a:t>
            </a:r>
            <a:r>
              <a:rPr lang="ko-KR" altLang="en-US" b="1" dirty="0" err="1">
                <a:solidFill>
                  <a:schemeClr val="bg1"/>
                </a:solidFill>
              </a:rPr>
              <a:t>결과</a:t>
            </a:r>
            <a:r>
              <a:rPr lang="ko-KR" altLang="en-US" b="1" dirty="0">
                <a:solidFill>
                  <a:schemeClr val="bg1"/>
                </a:solidFill>
              </a:rPr>
              <a:t> 재검토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736EB-E726-4F5C-AA7C-4374B777F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288" y="-4548550"/>
            <a:ext cx="4780503" cy="1132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6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ko-KR" altLang="ko-KR" sz="4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Gephi에서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Fruchterman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Rinegold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사용해서 재배치한 강의동들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lh6.googleusercontent.com/xiWZDN-octmRVdUNM4F5YVTyXJWtUyILPoO1wTg0z3iI7Sr3CJ_WYCUzmMXKEGLt8Eoz7QI75eI7N1xZNigFgPDcL7H7l4aOJEKD8GFnYGbyqoL-8LZ25n2cUqsoK2Z8ukLI0BhHkdo">
            <a:extLst>
              <a:ext uri="{FF2B5EF4-FFF2-40B4-BE49-F238E27FC236}">
                <a16:creationId xmlns:a16="http://schemas.microsoft.com/office/drawing/2014/main" id="{BED4D775-E5B0-4B64-9212-DE9806D46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85" y="1612807"/>
            <a:ext cx="3883760" cy="388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https://lh3.googleusercontent.com/sNVbQqaGoZQWTVUljMzq8lo7yV8TXfgmsqw8MfIB_7KIZa_Or22NAVZaDC3DYmRkeSGSc4Q0lIrkVJVqIV2_N1eqngUsPLBG3hi_sKq8qWADUWaBFSjYkw-X-Z4V5K4ug5bA7Dh31-E">
            <a:extLst>
              <a:ext uri="{FF2B5EF4-FFF2-40B4-BE49-F238E27FC236}">
                <a16:creationId xmlns:a16="http://schemas.microsoft.com/office/drawing/2014/main" id="{93E5BADA-15FA-47DC-AB21-AC7B41E9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22" y="1612807"/>
            <a:ext cx="4337495" cy="388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F6AA-0B14-485B-AD72-4D2BE5AB1274}"/>
              </a:ext>
            </a:extLst>
          </p:cNvPr>
          <p:cNvSpPr txBox="1"/>
          <p:nvPr/>
        </p:nvSpPr>
        <p:spPr>
          <a:xfrm>
            <a:off x="1026522" y="5640925"/>
            <a:ext cx="4337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ko-KR" altLang="ko-KR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UCINET의</a:t>
            </a:r>
            <a:r>
              <a:rPr lang="ko-KR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MDS</a:t>
            </a:r>
            <a:r>
              <a:rPr lang="ko-KR" altLang="ko-KR" b="1" baseline="-25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MultiDimensional</a:t>
            </a:r>
            <a:r>
              <a:rPr lang="ko-KR" altLang="ko-KR" b="1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b="1" baseline="-25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ko-KR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분석법을 이용해 재배치한 강의동들</a:t>
            </a:r>
            <a:endParaRPr lang="ko-KR" altLang="ko-KR" sz="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512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9419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9803" y="375837"/>
            <a:ext cx="8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20" name="Picture 4" descr="https://lh3.googleusercontent.com/JhPfkAeDL3Ax-VANkaW9Rk_dLlxPflHxAM7E-Ml3T47__l7hgVrSbzF9ckEsrnORGNGRAJEqLjhATkP-m4JY8BiaiCUF5rVS3ntSlnPin84HpghEfFf_347n1ieGAejqoY6ufEH5woo">
            <a:extLst>
              <a:ext uri="{FF2B5EF4-FFF2-40B4-BE49-F238E27FC236}">
                <a16:creationId xmlns:a16="http://schemas.microsoft.com/office/drawing/2014/main" id="{F472ACA7-15E7-4841-BB24-359D311F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836" y="2042741"/>
            <a:ext cx="3893134" cy="324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5.googleusercontent.com/nnttOt3pjrjvDv_p6IzzbxOKB8t0stchinG8QLcQw1guoYL5UKAZJao0AuH_u2FiW0XYboj5vMspbRsnJAeYYhai4lB4JchE_ndU5xfs73-iA10vEdC9JrHdHaiedoOiF4xJRlJS8ug">
            <a:extLst>
              <a:ext uri="{FF2B5EF4-FFF2-40B4-BE49-F238E27FC236}">
                <a16:creationId xmlns:a16="http://schemas.microsoft.com/office/drawing/2014/main" id="{2D0F15EE-F547-4D0C-AA69-571DDFB23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3" t="13649" r="15855" b="41829"/>
          <a:stretch/>
        </p:blipFill>
        <p:spPr bwMode="auto">
          <a:xfrm>
            <a:off x="1026522" y="2042741"/>
            <a:ext cx="2497189" cy="324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3.googleusercontent.com/qvT5vUR3O7ee8IiCdO86NtaXB6QwCaB2j1Sn83S7GuSncr8-zSsZJ8DDQ44ima6-HAcK4yIzpBupAYMuSZDeLBbFKpv43aalowtGuPvb0dV0Qt4vWdt11tw3bbho9irKDhNJ6ACzRvY">
            <a:extLst>
              <a:ext uri="{FF2B5EF4-FFF2-40B4-BE49-F238E27FC236}">
                <a16:creationId xmlns:a16="http://schemas.microsoft.com/office/drawing/2014/main" id="{B6A5B20D-8667-4669-8F60-65094F543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3" t="26704" r="31613" b="39536"/>
          <a:stretch/>
        </p:blipFill>
        <p:spPr bwMode="auto">
          <a:xfrm>
            <a:off x="4370165" y="2042741"/>
            <a:ext cx="2397668" cy="324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90D136-6E8E-400F-82A7-9B86E982AA2D}"/>
              </a:ext>
            </a:extLst>
          </p:cNvPr>
          <p:cNvSpPr txBox="1"/>
          <p:nvPr/>
        </p:nvSpPr>
        <p:spPr>
          <a:xfrm>
            <a:off x="3523711" y="3309315"/>
            <a:ext cx="84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▶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7A0895-0894-443C-9B0A-50B8937C91A2}"/>
              </a:ext>
            </a:extLst>
          </p:cNvPr>
          <p:cNvSpPr/>
          <p:nvPr/>
        </p:nvSpPr>
        <p:spPr>
          <a:xfrm>
            <a:off x="6767833" y="330931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/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27326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9918" y="2447473"/>
            <a:ext cx="4192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0F443E-E3DE-4828-B4A1-8E868DB5A203}"/>
              </a:ext>
            </a:extLst>
          </p:cNvPr>
          <p:cNvSpPr txBox="1"/>
          <p:nvPr/>
        </p:nvSpPr>
        <p:spPr>
          <a:xfrm>
            <a:off x="2989006" y="2705725"/>
            <a:ext cx="6213987" cy="1446550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서울대학교 관악캠퍼스 자전캠퍼스 전환 사업</a:t>
            </a:r>
            <a:r>
              <a:rPr lang="ko-KR" altLang="ko-KR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3441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	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8699" y="4125074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5014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93332" y="4492802"/>
            <a:ext cx="2201573" cy="36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</a:p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</a:p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MATERIAL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2125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47899" y="4125074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33698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433698" y="4125074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DISCUSSION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AB5923-6FCA-4935-8244-5885451C80FD}"/>
              </a:ext>
            </a:extLst>
          </p:cNvPr>
          <p:cNvSpPr txBox="1"/>
          <p:nvPr/>
        </p:nvSpPr>
        <p:spPr>
          <a:xfrm>
            <a:off x="5146587" y="2497976"/>
            <a:ext cx="18960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03</a:t>
            </a:r>
            <a:endParaRPr lang="ko-KR" altLang="en-US" sz="115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A990E4-EA69-4866-9A4D-CAD08DC35AB6}"/>
              </a:ext>
            </a:extLst>
          </p:cNvPr>
          <p:cNvSpPr txBox="1"/>
          <p:nvPr/>
        </p:nvSpPr>
        <p:spPr>
          <a:xfrm>
            <a:off x="5237018" y="4159969"/>
            <a:ext cx="171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240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40374" y="413609"/>
            <a:ext cx="2954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BB449-C694-4E3F-8118-D39236271116}"/>
              </a:ext>
            </a:extLst>
          </p:cNvPr>
          <p:cNvSpPr txBox="1"/>
          <p:nvPr/>
        </p:nvSpPr>
        <p:spPr>
          <a:xfrm>
            <a:off x="1026522" y="2826327"/>
            <a:ext cx="9835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/>
              <a:t>“야</a:t>
            </a:r>
            <a:r>
              <a:rPr lang="en-US" altLang="ko-KR" sz="6000" b="1" dirty="0"/>
              <a:t>, 220 </a:t>
            </a:r>
            <a:r>
              <a:rPr lang="ko-KR" altLang="en-US" sz="6000" b="1" dirty="0"/>
              <a:t>너무 멀지 않냐</a:t>
            </a:r>
            <a:r>
              <a:rPr lang="en-US" altLang="ko-KR" sz="6000" b="1" dirty="0"/>
              <a:t>?”</a:t>
            </a:r>
            <a:endParaRPr lang="ko-KR" altLang="en-US" sz="6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97124-358D-4F49-B22E-AE95C2AC4D90}"/>
              </a:ext>
            </a:extLst>
          </p:cNvPr>
          <p:cNvSpPr/>
          <p:nvPr/>
        </p:nvSpPr>
        <p:spPr>
          <a:xfrm>
            <a:off x="1069803" y="1182729"/>
            <a:ext cx="3240678" cy="391194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문제의식</a:t>
            </a: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240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40374" y="413609"/>
            <a:ext cx="2954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BB449-C694-4E3F-8118-D39236271116}"/>
              </a:ext>
            </a:extLst>
          </p:cNvPr>
          <p:cNvSpPr txBox="1"/>
          <p:nvPr/>
        </p:nvSpPr>
        <p:spPr>
          <a:xfrm>
            <a:off x="1026522" y="2826327"/>
            <a:ext cx="9835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강의동과 동선을 네트워크로 환원한 후</a:t>
            </a:r>
            <a:r>
              <a:rPr lang="en-US" altLang="ko-KR" sz="3600" b="1" dirty="0"/>
              <a:t> </a:t>
            </a:r>
          </a:p>
          <a:p>
            <a:pPr algn="ctr"/>
            <a:r>
              <a:rPr lang="ko-KR" altLang="en-US" sz="3600" b="1" dirty="0"/>
              <a:t>분석하면  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학생들의 동선을 최소화할 수 있는 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최적의 강의동 배치를 산출할 수 있을 것이다</a:t>
            </a:r>
            <a:endParaRPr lang="ko-KR" altLang="en-US" sz="3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08FA98-D727-4B91-B8AF-55809E57357E}"/>
              </a:ext>
            </a:extLst>
          </p:cNvPr>
          <p:cNvSpPr/>
          <p:nvPr/>
        </p:nvSpPr>
        <p:spPr>
          <a:xfrm>
            <a:off x="1069803" y="1182728"/>
            <a:ext cx="3240678" cy="381960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</a:t>
            </a:r>
          </a:p>
        </p:txBody>
      </p:sp>
    </p:spTree>
    <p:extLst>
      <p:ext uri="{BB962C8B-B14F-4D97-AF65-F5344CB8AC3E}">
        <p14:creationId xmlns:p14="http://schemas.microsoft.com/office/powerpoint/2010/main" val="160490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 &amp; MATERIAL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23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9149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3914" y="404373"/>
            <a:ext cx="437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 &amp; MATERIAL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31239-7885-4AD8-B9AB-C7CE99A671D7}"/>
              </a:ext>
            </a:extLst>
          </p:cNvPr>
          <p:cNvSpPr txBox="1"/>
          <p:nvPr/>
        </p:nvSpPr>
        <p:spPr>
          <a:xfrm>
            <a:off x="3909132" y="3044279"/>
            <a:ext cx="4373735" cy="769441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>
                    <a:lumMod val="95000"/>
                  </a:schemeClr>
                </a:solidFill>
              </a:rPr>
              <a:t>자료수집</a:t>
            </a:r>
          </a:p>
        </p:txBody>
      </p:sp>
    </p:spTree>
    <p:extLst>
      <p:ext uri="{BB962C8B-B14F-4D97-AF65-F5344CB8AC3E}">
        <p14:creationId xmlns:p14="http://schemas.microsoft.com/office/powerpoint/2010/main" val="315142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2" y="989148"/>
            <a:ext cx="39149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3914" y="404373"/>
            <a:ext cx="437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 &amp; MATERIAL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B7D74-3CAF-40F2-9399-59D69777B8DD}"/>
              </a:ext>
            </a:extLst>
          </p:cNvPr>
          <p:cNvSpPr txBox="1"/>
          <p:nvPr/>
        </p:nvSpPr>
        <p:spPr>
          <a:xfrm>
            <a:off x="1069803" y="1099127"/>
            <a:ext cx="3871652" cy="369332"/>
          </a:xfrm>
          <a:prstGeom prst="rect">
            <a:avLst/>
          </a:prstGeom>
          <a:solidFill>
            <a:srgbClr val="8DBA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자료수집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96824F-2A48-48E0-93BC-2577E1632D81}"/>
              </a:ext>
            </a:extLst>
          </p:cNvPr>
          <p:cNvSpPr txBox="1"/>
          <p:nvPr/>
        </p:nvSpPr>
        <p:spPr>
          <a:xfrm>
            <a:off x="3516385" y="5994262"/>
            <a:ext cx="435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▲</a:t>
            </a:r>
            <a:r>
              <a:rPr lang="ko-KR" altLang="en-US" b="1" dirty="0"/>
              <a:t>총 </a:t>
            </a:r>
            <a:r>
              <a:rPr lang="en-US" altLang="ko-KR" b="1" dirty="0"/>
              <a:t>121</a:t>
            </a:r>
            <a:r>
              <a:rPr lang="ko-KR" altLang="en-US" b="1" dirty="0"/>
              <a:t>개의 시간표 수집</a:t>
            </a:r>
            <a:endParaRPr lang="ko-KR" altLang="en-US" dirty="0"/>
          </a:p>
        </p:txBody>
      </p:sp>
      <p:pic>
        <p:nvPicPr>
          <p:cNvPr id="1034" name="Picture 10" descr="https://lh5.googleusercontent.com/ewBeAjEGal20rKBBFRz3d0Ex-vYCNX34sNuwUKtyLFkI5YRX_wRm_v-JvwZyPTpn-Rwg9V0znI8h2GWg5_GlKaFKbXzDNBNQidteJQ5tTJGuVFf9ibbkFvOQn2s1y4l3QDBtryAPY3w">
            <a:extLst>
              <a:ext uri="{FF2B5EF4-FFF2-40B4-BE49-F238E27FC236}">
                <a16:creationId xmlns:a16="http://schemas.microsoft.com/office/drawing/2014/main" id="{B4E991CB-C162-4DD1-A9EC-6EFA133B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48" y="3136011"/>
            <a:ext cx="2602821" cy="13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s://lh5.googleusercontent.com/Nf2WNUkUjYWomvK2BFA87Smy2sAf8Zk0UcefHLFNuXsrEjfdFT9TuNfwiTEgoKeqPwuebQFsAsxt__FUkZjct-CJerRBrg_vqNRmn4b4d_vk3r-8PCxNnbF1nmYIuJc2kH3vOGCWRpM">
            <a:extLst>
              <a:ext uri="{FF2B5EF4-FFF2-40B4-BE49-F238E27FC236}">
                <a16:creationId xmlns:a16="http://schemas.microsoft.com/office/drawing/2014/main" id="{54000429-62E9-4E97-8ACD-585F3BF9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85" y="1716020"/>
            <a:ext cx="2556409" cy="129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6.googleusercontent.com/WSv98nAtqCjykP1Op48fwTJFCVoHGSc6SONZzHtvZX59a7j1iCIqyv88NYXf5jXT_mQZ1PEw7VfjaVjYBArO_LrYvbEXjHZ2zEnKp2OiwowmyovajJiohlUqTs-lYT00CFN_BKMlbCU">
            <a:extLst>
              <a:ext uri="{FF2B5EF4-FFF2-40B4-BE49-F238E27FC236}">
                <a16:creationId xmlns:a16="http://schemas.microsoft.com/office/drawing/2014/main" id="{8C16554D-B6A9-4D0B-BCC9-D16E11A5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96" y="4509918"/>
            <a:ext cx="2701473" cy="13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s://lh3.googleusercontent.com/LJavu_OI4GWdLtOAcagml7ZEP9AqEQ2kqSzkdsp4BtCZeCemC2MhnMWGoK0P-H30QS_nfDC1dY5Gt1FHp6U06j7oO6pKwEsBoAHrOJ9z-cXqRv03EOwonyL6OfI03J73jHa-334M4UM">
            <a:extLst>
              <a:ext uri="{FF2B5EF4-FFF2-40B4-BE49-F238E27FC236}">
                <a16:creationId xmlns:a16="http://schemas.microsoft.com/office/drawing/2014/main" id="{17702873-51A8-4373-9F8B-0F4CA31A7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48" y="1716020"/>
            <a:ext cx="2668129" cy="13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4.googleusercontent.com/2ostjJhR7Ew4BDAsmyPxKBnuKgRqs2nOzmww1x-rUezKnCSejzFRq7mgp_-AIWqzapnJQhvmU0fwDjxhyc4ByvN7LDFE3OYPBpl43MpzKfQGIqyhGenve1vDlYW2Cq-ul0sqUNUMf28">
            <a:extLst>
              <a:ext uri="{FF2B5EF4-FFF2-40B4-BE49-F238E27FC236}">
                <a16:creationId xmlns:a16="http://schemas.microsoft.com/office/drawing/2014/main" id="{CB8ACEB9-C3DB-4315-AE2B-3FE1D8E50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78" y="3136011"/>
            <a:ext cx="2602822" cy="13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s://lh6.googleusercontent.com/yqGijAniTgyu8HL-WttahAJ7UiwEuxknF26R8w-36pFr5ujvkCkDWhDujuToUSDttRcnhUDVIvSiCMGFQwNCpYpUUIj1jNJvzMiruxjnT2sZ2pFdFK2Lum1i5sQf41etC-sgKD3-Id0">
            <a:extLst>
              <a:ext uri="{FF2B5EF4-FFF2-40B4-BE49-F238E27FC236}">
                <a16:creationId xmlns:a16="http://schemas.microsoft.com/office/drawing/2014/main" id="{B9DDCAA8-DD62-46F3-92FC-A9CF1C22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78" y="4567225"/>
            <a:ext cx="2556409" cy="12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3383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288</Words>
  <Application>Microsoft Office PowerPoint</Application>
  <PresentationFormat>와이드스크린</PresentationFormat>
  <Paragraphs>99</Paragraphs>
  <Slides>26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나눔스퀘어 ExtraBold</vt:lpstr>
      <vt:lpstr>맑은 고딕</vt:lpstr>
      <vt:lpstr>Arial</vt:lpstr>
      <vt:lpstr>Cambria Math</vt:lpstr>
      <vt:lpstr>나눔스퀘어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 </cp:lastModifiedBy>
  <cp:revision>29</cp:revision>
  <dcterms:created xsi:type="dcterms:W3CDTF">2017-05-29T09:12:16Z</dcterms:created>
  <dcterms:modified xsi:type="dcterms:W3CDTF">2018-06-15T09:04:24Z</dcterms:modified>
</cp:coreProperties>
</file>